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Lst>
  <p:sldIdLst>
    <p:sldId id="256" r:id="rId2"/>
    <p:sldId id="257" r:id="rId3"/>
    <p:sldId id="258" r:id="rId4"/>
    <p:sldId id="259" r:id="rId5"/>
    <p:sldId id="268"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3" autoAdjust="0"/>
    <p:restoredTop sz="94660"/>
  </p:normalViewPr>
  <p:slideViewPr>
    <p:cSldViewPr snapToGrid="0">
      <p:cViewPr varScale="1">
        <p:scale>
          <a:sx n="72" d="100"/>
          <a:sy n="72" d="100"/>
        </p:scale>
        <p:origin x="6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10/17/2017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10/17/2017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pcSlowAhvUk" TargetMode="External"/><Relationship Id="rId2" Type="http://schemas.openxmlformats.org/officeDocument/2006/relationships/slideLayout" Target="../slideLayouts/slideLayout6.xml"/><Relationship Id="rId1" Type="http://schemas.openxmlformats.org/officeDocument/2006/relationships/video" Target="https://www.youtube.com/embed/rfqaqimVFuA" TargetMode="Externa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8BF47-50AD-4DB6-A484-7A0E0D2CB806}"/>
              </a:ext>
            </a:extLst>
          </p:cNvPr>
          <p:cNvSpPr>
            <a:spLocks noGrp="1"/>
          </p:cNvSpPr>
          <p:nvPr>
            <p:ph type="ctrTitle"/>
          </p:nvPr>
        </p:nvSpPr>
        <p:spPr/>
        <p:txBody>
          <a:bodyPr/>
          <a:lstStyle/>
          <a:p>
            <a:r>
              <a:rPr lang="en-US" dirty="0"/>
              <a:t>Preserving your privacy</a:t>
            </a:r>
          </a:p>
        </p:txBody>
      </p:sp>
      <p:sp>
        <p:nvSpPr>
          <p:cNvPr id="3" name="Subtitle 2">
            <a:extLst>
              <a:ext uri="{FF2B5EF4-FFF2-40B4-BE49-F238E27FC236}">
                <a16:creationId xmlns:a16="http://schemas.microsoft.com/office/drawing/2014/main" id="{9BF6A348-F923-412C-A607-6589BBC7E0DC}"/>
              </a:ext>
            </a:extLst>
          </p:cNvPr>
          <p:cNvSpPr>
            <a:spLocks noGrp="1"/>
          </p:cNvSpPr>
          <p:nvPr>
            <p:ph type="subTitle" idx="1"/>
          </p:nvPr>
        </p:nvSpPr>
        <p:spPr/>
        <p:txBody>
          <a:bodyPr/>
          <a:lstStyle/>
          <a:p>
            <a:r>
              <a:rPr lang="en-US" dirty="0"/>
              <a:t>A guide for military families</a:t>
            </a:r>
          </a:p>
          <a:p>
            <a:endParaRPr lang="en-US" dirty="0"/>
          </a:p>
          <a:p>
            <a:endParaRPr lang="en-US" dirty="0"/>
          </a:p>
        </p:txBody>
      </p:sp>
    </p:spTree>
    <p:extLst>
      <p:ext uri="{BB962C8B-B14F-4D97-AF65-F5344CB8AC3E}">
        <p14:creationId xmlns:p14="http://schemas.microsoft.com/office/powerpoint/2010/main" val="395213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1914D-0416-4C45-851F-CC47A2D07413}"/>
              </a:ext>
            </a:extLst>
          </p:cNvPr>
          <p:cNvSpPr>
            <a:spLocks noGrp="1"/>
          </p:cNvSpPr>
          <p:nvPr>
            <p:ph type="title"/>
          </p:nvPr>
        </p:nvSpPr>
        <p:spPr/>
        <p:txBody>
          <a:bodyPr/>
          <a:lstStyle/>
          <a:p>
            <a:r>
              <a:rPr lang="en-US" dirty="0"/>
              <a:t>Why worry about your privacy?</a:t>
            </a:r>
          </a:p>
        </p:txBody>
      </p:sp>
      <p:sp>
        <p:nvSpPr>
          <p:cNvPr id="3" name="Content Placeholder 2">
            <a:extLst>
              <a:ext uri="{FF2B5EF4-FFF2-40B4-BE49-F238E27FC236}">
                <a16:creationId xmlns:a16="http://schemas.microsoft.com/office/drawing/2014/main" id="{B66895DB-E59E-4CD5-B01B-7316ED8A561F}"/>
              </a:ext>
            </a:extLst>
          </p:cNvPr>
          <p:cNvSpPr>
            <a:spLocks noGrp="1"/>
          </p:cNvSpPr>
          <p:nvPr>
            <p:ph idx="1"/>
          </p:nvPr>
        </p:nvSpPr>
        <p:spPr/>
        <p:txBody>
          <a:bodyPr/>
          <a:lstStyle/>
          <a:p>
            <a:r>
              <a:rPr lang="en-US" dirty="0"/>
              <a:t>Specific safety threats to military members and families</a:t>
            </a:r>
          </a:p>
          <a:p>
            <a:r>
              <a:rPr lang="en-US" dirty="0"/>
              <a:t>Identity theft for adults and children following data breaches</a:t>
            </a:r>
          </a:p>
          <a:p>
            <a:r>
              <a:rPr lang="en-US" dirty="0"/>
              <a:t>Desire to stay out of the media spotlight</a:t>
            </a:r>
          </a:p>
          <a:p>
            <a:r>
              <a:rPr lang="en-US" dirty="0"/>
              <a:t>A personal right in the US, guaranteed by the Constitution</a:t>
            </a:r>
          </a:p>
        </p:txBody>
      </p:sp>
    </p:spTree>
    <p:extLst>
      <p:ext uri="{BB962C8B-B14F-4D97-AF65-F5344CB8AC3E}">
        <p14:creationId xmlns:p14="http://schemas.microsoft.com/office/powerpoint/2010/main" val="1676152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87432-7BFB-48CC-BC7D-574AC4099791}"/>
              </a:ext>
            </a:extLst>
          </p:cNvPr>
          <p:cNvSpPr>
            <a:spLocks noGrp="1"/>
          </p:cNvSpPr>
          <p:nvPr>
            <p:ph type="title"/>
          </p:nvPr>
        </p:nvSpPr>
        <p:spPr/>
        <p:txBody>
          <a:bodyPr/>
          <a:lstStyle/>
          <a:p>
            <a:r>
              <a:rPr lang="en-US" dirty="0"/>
              <a:t>Why privacy matters:  Glenn </a:t>
            </a:r>
            <a:r>
              <a:rPr lang="en-US" dirty="0" err="1"/>
              <a:t>greenwald</a:t>
            </a:r>
            <a:br>
              <a:rPr lang="en-US" dirty="0"/>
            </a:br>
            <a:r>
              <a:rPr lang="en-US" dirty="0" err="1">
                <a:hlinkClick r:id="rId3"/>
              </a:rPr>
              <a:t>TedTalk</a:t>
            </a:r>
            <a:r>
              <a:rPr lang="en-US" dirty="0">
                <a:hlinkClick r:id="rId3"/>
              </a:rPr>
              <a:t> Link</a:t>
            </a:r>
            <a:endParaRPr lang="en-US" dirty="0"/>
          </a:p>
        </p:txBody>
      </p:sp>
      <p:pic>
        <p:nvPicPr>
          <p:cNvPr id="3" name="rfqaqimVFuA">
            <a:hlinkClick r:id="" action="ppaction://media"/>
            <a:extLst>
              <a:ext uri="{FF2B5EF4-FFF2-40B4-BE49-F238E27FC236}">
                <a16:creationId xmlns:a16="http://schemas.microsoft.com/office/drawing/2014/main" id="{FEF01B16-EEB0-4C4D-89E1-83CEFFF0DAFE}"/>
              </a:ext>
            </a:extLst>
          </p:cNvPr>
          <p:cNvPicPr>
            <a:picLocks noRot="1" noChangeAspect="1"/>
          </p:cNvPicPr>
          <p:nvPr>
            <a:videoFile r:link="rId1"/>
          </p:nvPr>
        </p:nvPicPr>
        <p:blipFill>
          <a:blip r:embed="rId4"/>
          <a:stretch>
            <a:fillRect/>
          </a:stretch>
        </p:blipFill>
        <p:spPr>
          <a:xfrm>
            <a:off x="2453833" y="1830870"/>
            <a:ext cx="6516546" cy="4887410"/>
          </a:xfrm>
          <a:prstGeom prst="rect">
            <a:avLst/>
          </a:prstGeom>
        </p:spPr>
      </p:pic>
    </p:spTree>
    <p:extLst>
      <p:ext uri="{BB962C8B-B14F-4D97-AF65-F5344CB8AC3E}">
        <p14:creationId xmlns:p14="http://schemas.microsoft.com/office/powerpoint/2010/main" val="2137207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2373-269E-4573-A379-F07D6393BD7A}"/>
              </a:ext>
            </a:extLst>
          </p:cNvPr>
          <p:cNvSpPr>
            <a:spLocks noGrp="1"/>
          </p:cNvSpPr>
          <p:nvPr>
            <p:ph type="title"/>
          </p:nvPr>
        </p:nvSpPr>
        <p:spPr/>
        <p:txBody>
          <a:bodyPr/>
          <a:lstStyle/>
          <a:p>
            <a:r>
              <a:rPr lang="en-US" dirty="0"/>
              <a:t>Where does the Online </a:t>
            </a:r>
            <a:r>
              <a:rPr lang="en-US" dirty="0" err="1"/>
              <a:t>Pii</a:t>
            </a:r>
            <a:r>
              <a:rPr lang="en-US" dirty="0"/>
              <a:t> come from? </a:t>
            </a:r>
          </a:p>
        </p:txBody>
      </p:sp>
      <p:sp>
        <p:nvSpPr>
          <p:cNvPr id="3" name="Content Placeholder 2">
            <a:extLst>
              <a:ext uri="{FF2B5EF4-FFF2-40B4-BE49-F238E27FC236}">
                <a16:creationId xmlns:a16="http://schemas.microsoft.com/office/drawing/2014/main" id="{452093A5-4F16-4D87-9D81-4B892B3862D0}"/>
              </a:ext>
            </a:extLst>
          </p:cNvPr>
          <p:cNvSpPr>
            <a:spLocks noGrp="1"/>
          </p:cNvSpPr>
          <p:nvPr>
            <p:ph idx="1"/>
          </p:nvPr>
        </p:nvSpPr>
        <p:spPr/>
        <p:txBody>
          <a:bodyPr>
            <a:normAutofit fontScale="92500" lnSpcReduction="10000"/>
          </a:bodyPr>
          <a:lstStyle/>
          <a:p>
            <a:pPr>
              <a:buFont typeface="Wingdings" panose="05000000000000000000" pitchFamily="2" charset="2"/>
              <a:buChar char="v"/>
            </a:pPr>
            <a:r>
              <a:rPr lang="en-US" dirty="0"/>
              <a:t>You disclose it voluntarily:</a:t>
            </a:r>
          </a:p>
          <a:p>
            <a:r>
              <a:rPr lang="en-US" dirty="0"/>
              <a:t>Search engines, browsers, apps track histories</a:t>
            </a:r>
          </a:p>
          <a:p>
            <a:r>
              <a:rPr lang="en-US" dirty="0"/>
              <a:t>Social media websites and apps that access contact lists and share files</a:t>
            </a:r>
          </a:p>
          <a:p>
            <a:r>
              <a:rPr lang="en-US" dirty="0"/>
              <a:t>Shopping discount cards, coupon sites, online shopping sell personal information</a:t>
            </a:r>
          </a:p>
          <a:p>
            <a:r>
              <a:rPr lang="en-US" dirty="0"/>
              <a:t>Magazine subscriptions, junk mail, charities, colleges share mailing lists</a:t>
            </a:r>
          </a:p>
          <a:p>
            <a:r>
              <a:rPr lang="en-US" dirty="0"/>
              <a:t>Email marketers sell email addresses and contact lists</a:t>
            </a:r>
          </a:p>
          <a:p>
            <a:r>
              <a:rPr lang="en-US" dirty="0"/>
              <a:t>News stories, obituaries, school graduations, sports events, </a:t>
            </a:r>
            <a:r>
              <a:rPr lang="en-US" dirty="0" err="1"/>
              <a:t>etc</a:t>
            </a:r>
            <a:r>
              <a:rPr lang="en-US" dirty="0"/>
              <a:t>…</a:t>
            </a:r>
          </a:p>
          <a:p>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562861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2373-269E-4573-A379-F07D6393BD7A}"/>
              </a:ext>
            </a:extLst>
          </p:cNvPr>
          <p:cNvSpPr>
            <a:spLocks noGrp="1"/>
          </p:cNvSpPr>
          <p:nvPr>
            <p:ph type="title"/>
          </p:nvPr>
        </p:nvSpPr>
        <p:spPr/>
        <p:txBody>
          <a:bodyPr/>
          <a:lstStyle/>
          <a:p>
            <a:r>
              <a:rPr lang="en-US" dirty="0"/>
              <a:t>Where does the Online </a:t>
            </a:r>
            <a:r>
              <a:rPr lang="en-US" dirty="0" err="1"/>
              <a:t>Pii</a:t>
            </a:r>
            <a:r>
              <a:rPr lang="en-US" dirty="0"/>
              <a:t> come from? </a:t>
            </a:r>
          </a:p>
        </p:txBody>
      </p:sp>
      <p:sp>
        <p:nvSpPr>
          <p:cNvPr id="3" name="Content Placeholder 2">
            <a:extLst>
              <a:ext uri="{FF2B5EF4-FFF2-40B4-BE49-F238E27FC236}">
                <a16:creationId xmlns:a16="http://schemas.microsoft.com/office/drawing/2014/main" id="{452093A5-4F16-4D87-9D81-4B892B3862D0}"/>
              </a:ext>
            </a:extLst>
          </p:cNvPr>
          <p:cNvSpPr>
            <a:spLocks noGrp="1"/>
          </p:cNvSpPr>
          <p:nvPr>
            <p:ph idx="1"/>
          </p:nvPr>
        </p:nvSpPr>
        <p:spPr/>
        <p:txBody>
          <a:bodyPr>
            <a:normAutofit/>
          </a:bodyPr>
          <a:lstStyle/>
          <a:p>
            <a:pPr>
              <a:buFont typeface="Wingdings" panose="05000000000000000000" pitchFamily="2" charset="2"/>
              <a:buChar char="v"/>
            </a:pPr>
            <a:r>
              <a:rPr lang="en-US" dirty="0"/>
              <a:t>Public information released legally or breached:</a:t>
            </a:r>
          </a:p>
          <a:p>
            <a:r>
              <a:rPr lang="en-US" dirty="0"/>
              <a:t>Voter registrations, vehicle registrations, professional licenses, promotion lists</a:t>
            </a:r>
          </a:p>
          <a:p>
            <a:r>
              <a:rPr lang="en-US" dirty="0"/>
              <a:t>Property transactions, divorce records, traffic violations, accident reports</a:t>
            </a:r>
          </a:p>
          <a:p>
            <a:r>
              <a:rPr lang="en-US" dirty="0"/>
              <a:t>Phone directories, company data breaches, dark web sharing</a:t>
            </a:r>
          </a:p>
          <a:p>
            <a:r>
              <a:rPr lang="en-US" dirty="0"/>
              <a:t>Public information widely distributed on websites for general information</a:t>
            </a:r>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913880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1970-2503-448B-90A9-5B8B0841524A}"/>
              </a:ext>
            </a:extLst>
          </p:cNvPr>
          <p:cNvSpPr>
            <a:spLocks noGrp="1"/>
          </p:cNvSpPr>
          <p:nvPr>
            <p:ph type="title"/>
          </p:nvPr>
        </p:nvSpPr>
        <p:spPr/>
        <p:txBody>
          <a:bodyPr/>
          <a:lstStyle/>
          <a:p>
            <a:r>
              <a:rPr lang="en-US" dirty="0"/>
              <a:t>What </a:t>
            </a:r>
            <a:r>
              <a:rPr lang="en-US" dirty="0" err="1"/>
              <a:t>pii</a:t>
            </a:r>
            <a:r>
              <a:rPr lang="en-US" dirty="0"/>
              <a:t> did I most want removed?</a:t>
            </a:r>
          </a:p>
        </p:txBody>
      </p:sp>
      <p:sp>
        <p:nvSpPr>
          <p:cNvPr id="3" name="Content Placeholder 2">
            <a:extLst>
              <a:ext uri="{FF2B5EF4-FFF2-40B4-BE49-F238E27FC236}">
                <a16:creationId xmlns:a16="http://schemas.microsoft.com/office/drawing/2014/main" id="{EDF79837-CE74-473D-9F86-1387717873AE}"/>
              </a:ext>
            </a:extLst>
          </p:cNvPr>
          <p:cNvSpPr>
            <a:spLocks noGrp="1"/>
          </p:cNvSpPr>
          <p:nvPr>
            <p:ph idx="1"/>
          </p:nvPr>
        </p:nvSpPr>
        <p:spPr>
          <a:xfrm>
            <a:off x="1141412" y="1736521"/>
            <a:ext cx="9905999" cy="4571682"/>
          </a:xfrm>
        </p:spPr>
        <p:txBody>
          <a:bodyPr/>
          <a:lstStyle/>
          <a:p>
            <a:r>
              <a:rPr lang="en-US" dirty="0"/>
              <a:t>Children’s names</a:t>
            </a:r>
          </a:p>
          <a:p>
            <a:r>
              <a:rPr lang="en-US" dirty="0"/>
              <a:t>Phone numbers</a:t>
            </a:r>
          </a:p>
          <a:p>
            <a:r>
              <a:rPr lang="en-US" dirty="0"/>
              <a:t>Email addresses </a:t>
            </a:r>
          </a:p>
          <a:p>
            <a:r>
              <a:rPr lang="en-US" dirty="0"/>
              <a:t>Dates of birth</a:t>
            </a:r>
          </a:p>
          <a:p>
            <a:r>
              <a:rPr lang="en-US" dirty="0"/>
              <a:t>Past and current physical addresses</a:t>
            </a:r>
          </a:p>
          <a:p>
            <a:r>
              <a:rPr lang="en-US" dirty="0"/>
              <a:t>Profile usernames</a:t>
            </a:r>
          </a:p>
          <a:p>
            <a:r>
              <a:rPr lang="en-US" dirty="0"/>
              <a:t>Names of other relatives</a:t>
            </a:r>
          </a:p>
        </p:txBody>
      </p:sp>
    </p:spTree>
    <p:extLst>
      <p:ext uri="{BB962C8B-B14F-4D97-AF65-F5344CB8AC3E}">
        <p14:creationId xmlns:p14="http://schemas.microsoft.com/office/powerpoint/2010/main" val="3493730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CBA1-E406-4211-A96B-0565A4798000}"/>
              </a:ext>
            </a:extLst>
          </p:cNvPr>
          <p:cNvSpPr>
            <a:spLocks noGrp="1"/>
          </p:cNvSpPr>
          <p:nvPr>
            <p:ph type="title"/>
          </p:nvPr>
        </p:nvSpPr>
        <p:spPr/>
        <p:txBody>
          <a:bodyPr/>
          <a:lstStyle/>
          <a:p>
            <a:r>
              <a:rPr lang="en-US" dirty="0"/>
              <a:t>Tips for beginning</a:t>
            </a:r>
          </a:p>
        </p:txBody>
      </p:sp>
      <p:sp>
        <p:nvSpPr>
          <p:cNvPr id="3" name="Content Placeholder 2">
            <a:extLst>
              <a:ext uri="{FF2B5EF4-FFF2-40B4-BE49-F238E27FC236}">
                <a16:creationId xmlns:a16="http://schemas.microsoft.com/office/drawing/2014/main" id="{079A08F1-6D1D-4849-B0F7-6E2EE9A55C5A}"/>
              </a:ext>
            </a:extLst>
          </p:cNvPr>
          <p:cNvSpPr>
            <a:spLocks noGrp="1"/>
          </p:cNvSpPr>
          <p:nvPr>
            <p:ph idx="1"/>
          </p:nvPr>
        </p:nvSpPr>
        <p:spPr>
          <a:xfrm>
            <a:off x="1141412" y="1736521"/>
            <a:ext cx="9905999" cy="4054680"/>
          </a:xfrm>
        </p:spPr>
        <p:txBody>
          <a:bodyPr/>
          <a:lstStyle/>
          <a:p>
            <a:r>
              <a:rPr lang="en-US" dirty="0"/>
              <a:t>Create a new email account to use for this process (Hotmail or outlook)</a:t>
            </a:r>
          </a:p>
          <a:p>
            <a:r>
              <a:rPr lang="en-US" dirty="0"/>
              <a:t>Install Mozilla Firefox browser on your computer/tablet</a:t>
            </a:r>
          </a:p>
          <a:p>
            <a:r>
              <a:rPr lang="en-US" dirty="0"/>
              <a:t>Install a snipping tool for capturing parts of web searches to save instead of screenshots</a:t>
            </a:r>
          </a:p>
          <a:p>
            <a:r>
              <a:rPr lang="en-US" dirty="0"/>
              <a:t>Create a folder or use a separate thumb drive to save screen clips and docs</a:t>
            </a:r>
          </a:p>
          <a:p>
            <a:r>
              <a:rPr lang="en-US" dirty="0"/>
              <a:t>Use a spreadsheet or notebook to track your progress</a:t>
            </a:r>
          </a:p>
          <a:p>
            <a:endParaRPr lang="en-US" dirty="0"/>
          </a:p>
        </p:txBody>
      </p:sp>
    </p:spTree>
    <p:extLst>
      <p:ext uri="{BB962C8B-B14F-4D97-AF65-F5344CB8AC3E}">
        <p14:creationId xmlns:p14="http://schemas.microsoft.com/office/powerpoint/2010/main" val="2348272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7F7E-49FB-409B-9C19-FD6EC7606D0A}"/>
              </a:ext>
            </a:extLst>
          </p:cNvPr>
          <p:cNvSpPr>
            <a:spLocks noGrp="1"/>
          </p:cNvSpPr>
          <p:nvPr>
            <p:ph type="title"/>
          </p:nvPr>
        </p:nvSpPr>
        <p:spPr>
          <a:xfrm>
            <a:off x="1141413" y="300942"/>
            <a:ext cx="9905998" cy="1400536"/>
          </a:xfrm>
        </p:spPr>
        <p:txBody>
          <a:bodyPr/>
          <a:lstStyle/>
          <a:p>
            <a:r>
              <a:rPr lang="en-US" dirty="0"/>
              <a:t>Initial searches for family member names</a:t>
            </a:r>
          </a:p>
        </p:txBody>
      </p:sp>
      <p:sp>
        <p:nvSpPr>
          <p:cNvPr id="6" name="Content Placeholder 5">
            <a:extLst>
              <a:ext uri="{FF2B5EF4-FFF2-40B4-BE49-F238E27FC236}">
                <a16:creationId xmlns:a16="http://schemas.microsoft.com/office/drawing/2014/main" id="{81244F87-4829-4A74-AC4E-28506FD3985A}"/>
              </a:ext>
            </a:extLst>
          </p:cNvPr>
          <p:cNvSpPr>
            <a:spLocks noGrp="1"/>
          </p:cNvSpPr>
          <p:nvPr>
            <p:ph sz="half" idx="1"/>
          </p:nvPr>
        </p:nvSpPr>
        <p:spPr>
          <a:xfrm>
            <a:off x="1141410" y="1585732"/>
            <a:ext cx="4878389" cy="5033182"/>
          </a:xfrm>
        </p:spPr>
        <p:txBody>
          <a:bodyPr>
            <a:normAutofit lnSpcReduction="10000"/>
          </a:bodyPr>
          <a:lstStyle/>
          <a:p>
            <a:r>
              <a:rPr lang="en-US" dirty="0"/>
              <a:t>Type names in quotes.  Also search for your email addresses.</a:t>
            </a:r>
          </a:p>
          <a:p>
            <a:r>
              <a:rPr lang="en-US" dirty="0"/>
              <a:t>Use Google, Bing, Yahoo, DuckDuckGo (minimum)</a:t>
            </a:r>
          </a:p>
          <a:p>
            <a:r>
              <a:rPr lang="en-US" dirty="0"/>
              <a:t>Use a snipping tool to save results for each page </a:t>
            </a:r>
          </a:p>
          <a:p>
            <a:r>
              <a:rPr lang="en-US" dirty="0"/>
              <a:t>Don’t follow any links at first. </a:t>
            </a:r>
          </a:p>
          <a:p>
            <a:r>
              <a:rPr lang="en-US" dirty="0"/>
              <a:t>Be sure to look at Images, Videos, etc...</a:t>
            </a:r>
          </a:p>
          <a:p>
            <a:r>
              <a:rPr lang="en-US" dirty="0"/>
              <a:t>Angry yet?  </a:t>
            </a:r>
          </a:p>
          <a:p>
            <a:endParaRPr lang="en-US" dirty="0"/>
          </a:p>
          <a:p>
            <a:endParaRPr lang="en-US" dirty="0"/>
          </a:p>
          <a:p>
            <a:pPr marL="0" indent="0">
              <a:buNone/>
            </a:pPr>
            <a:endParaRPr lang="en-US" dirty="0"/>
          </a:p>
          <a:p>
            <a:endParaRPr lang="en-US" dirty="0"/>
          </a:p>
          <a:p>
            <a:endParaRPr lang="en-US" dirty="0"/>
          </a:p>
        </p:txBody>
      </p:sp>
      <p:sp>
        <p:nvSpPr>
          <p:cNvPr id="7" name="Content Placeholder 6">
            <a:extLst>
              <a:ext uri="{FF2B5EF4-FFF2-40B4-BE49-F238E27FC236}">
                <a16:creationId xmlns:a16="http://schemas.microsoft.com/office/drawing/2014/main" id="{799D95C6-C541-4C0B-9A24-E36E0A690506}"/>
              </a:ext>
            </a:extLst>
          </p:cNvPr>
          <p:cNvSpPr>
            <a:spLocks noGrp="1"/>
          </p:cNvSpPr>
          <p:nvPr>
            <p:ph sz="half" idx="2"/>
          </p:nvPr>
        </p:nvSpPr>
        <p:spPr/>
        <p:txBody>
          <a:bodyPr>
            <a:normAutofit lnSpcReduction="10000"/>
          </a:bodyPr>
          <a:lstStyle/>
          <a:p>
            <a:endParaRPr lang="en-US"/>
          </a:p>
        </p:txBody>
      </p:sp>
      <p:pic>
        <p:nvPicPr>
          <p:cNvPr id="5" name="Picture 4">
            <a:extLst>
              <a:ext uri="{FF2B5EF4-FFF2-40B4-BE49-F238E27FC236}">
                <a16:creationId xmlns:a16="http://schemas.microsoft.com/office/drawing/2014/main" id="{6FFFC37A-3B25-4432-A6F0-802CFED2443B}"/>
              </a:ext>
            </a:extLst>
          </p:cNvPr>
          <p:cNvPicPr>
            <a:picLocks noChangeAspect="1"/>
          </p:cNvPicPr>
          <p:nvPr/>
        </p:nvPicPr>
        <p:blipFill>
          <a:blip r:embed="rId2"/>
          <a:stretch>
            <a:fillRect/>
          </a:stretch>
        </p:blipFill>
        <p:spPr>
          <a:xfrm>
            <a:off x="5868365" y="1365813"/>
            <a:ext cx="5717893" cy="4414507"/>
          </a:xfrm>
          <a:prstGeom prst="rect">
            <a:avLst/>
          </a:prstGeom>
        </p:spPr>
      </p:pic>
    </p:spTree>
    <p:extLst>
      <p:ext uri="{BB962C8B-B14F-4D97-AF65-F5344CB8AC3E}">
        <p14:creationId xmlns:p14="http://schemas.microsoft.com/office/powerpoint/2010/main" val="2213510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2350-1B7D-4431-A7DD-61C0FA75CAA6}"/>
              </a:ext>
            </a:extLst>
          </p:cNvPr>
          <p:cNvSpPr>
            <a:spLocks noGrp="1"/>
          </p:cNvSpPr>
          <p:nvPr>
            <p:ph type="title"/>
          </p:nvPr>
        </p:nvSpPr>
        <p:spPr>
          <a:xfrm>
            <a:off x="1141413" y="92597"/>
            <a:ext cx="9905998" cy="1632031"/>
          </a:xfrm>
        </p:spPr>
        <p:txBody>
          <a:bodyPr>
            <a:normAutofit/>
          </a:bodyPr>
          <a:lstStyle/>
          <a:p>
            <a:r>
              <a:rPr lang="en-US" dirty="0"/>
              <a:t>Steps to take now that you see who is making money by violating your privacy</a:t>
            </a:r>
          </a:p>
        </p:txBody>
      </p:sp>
      <p:sp>
        <p:nvSpPr>
          <p:cNvPr id="5" name="Content Placeholder 4">
            <a:extLst>
              <a:ext uri="{FF2B5EF4-FFF2-40B4-BE49-F238E27FC236}">
                <a16:creationId xmlns:a16="http://schemas.microsoft.com/office/drawing/2014/main" id="{0348CAEF-CA65-4D14-B697-AD6E7CC997B7}"/>
              </a:ext>
            </a:extLst>
          </p:cNvPr>
          <p:cNvSpPr>
            <a:spLocks noGrp="1"/>
          </p:cNvSpPr>
          <p:nvPr>
            <p:ph idx="1"/>
          </p:nvPr>
        </p:nvSpPr>
        <p:spPr>
          <a:xfrm>
            <a:off x="1141412" y="1828800"/>
            <a:ext cx="9905999" cy="4595150"/>
          </a:xfrm>
        </p:spPr>
        <p:txBody>
          <a:bodyPr>
            <a:normAutofit/>
          </a:bodyPr>
          <a:lstStyle/>
          <a:p>
            <a:r>
              <a:rPr lang="en-US" dirty="0"/>
              <a:t>Notice where the information is from:  do you see info/images from social media accounts, news stories, locations, work information?</a:t>
            </a:r>
          </a:p>
          <a:p>
            <a:r>
              <a:rPr lang="en-US" dirty="0"/>
              <a:t>Review all social media privacy settings and make them as private as possible.  Consider using false/misleading names and information for anything that is public.  </a:t>
            </a:r>
          </a:p>
          <a:p>
            <a:r>
              <a:rPr lang="en-US" dirty="0"/>
              <a:t>Locate your state’s Privacy Policy for voter and vehicle registration and personal licensing.  Do they allow exemptions to releasing PII?  If so, request it following their policies.  </a:t>
            </a:r>
          </a:p>
          <a:p>
            <a:pPr marL="0" indent="0">
              <a:buNone/>
            </a:pPr>
            <a:endParaRPr lang="en-US" dirty="0"/>
          </a:p>
        </p:txBody>
      </p:sp>
    </p:spTree>
    <p:extLst>
      <p:ext uri="{BB962C8B-B14F-4D97-AF65-F5344CB8AC3E}">
        <p14:creationId xmlns:p14="http://schemas.microsoft.com/office/powerpoint/2010/main" val="2611783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2350-1B7D-4431-A7DD-61C0FA75CAA6}"/>
              </a:ext>
            </a:extLst>
          </p:cNvPr>
          <p:cNvSpPr>
            <a:spLocks noGrp="1"/>
          </p:cNvSpPr>
          <p:nvPr>
            <p:ph type="title"/>
          </p:nvPr>
        </p:nvSpPr>
        <p:spPr>
          <a:xfrm>
            <a:off x="1141413" y="92597"/>
            <a:ext cx="9905998" cy="1632031"/>
          </a:xfrm>
        </p:spPr>
        <p:txBody>
          <a:bodyPr>
            <a:normAutofit/>
          </a:bodyPr>
          <a:lstStyle/>
          <a:p>
            <a:r>
              <a:rPr lang="en-US" dirty="0"/>
              <a:t>Steps to take now that you see who is making money by violating your privacy</a:t>
            </a:r>
          </a:p>
        </p:txBody>
      </p:sp>
      <p:sp>
        <p:nvSpPr>
          <p:cNvPr id="5" name="Content Placeholder 4">
            <a:extLst>
              <a:ext uri="{FF2B5EF4-FFF2-40B4-BE49-F238E27FC236}">
                <a16:creationId xmlns:a16="http://schemas.microsoft.com/office/drawing/2014/main" id="{0348CAEF-CA65-4D14-B697-AD6E7CC997B7}"/>
              </a:ext>
            </a:extLst>
          </p:cNvPr>
          <p:cNvSpPr>
            <a:spLocks noGrp="1"/>
          </p:cNvSpPr>
          <p:nvPr>
            <p:ph idx="1"/>
          </p:nvPr>
        </p:nvSpPr>
        <p:spPr>
          <a:xfrm>
            <a:off x="1141412" y="1331090"/>
            <a:ext cx="9905999" cy="5092860"/>
          </a:xfrm>
        </p:spPr>
        <p:txBody>
          <a:bodyPr>
            <a:normAutofit/>
          </a:bodyPr>
          <a:lstStyle/>
          <a:p>
            <a:pPr marL="0" indent="0">
              <a:buNone/>
            </a:pPr>
            <a:endParaRPr lang="en-US" dirty="0"/>
          </a:p>
          <a:p>
            <a:r>
              <a:rPr lang="en-US" dirty="0"/>
              <a:t>Using the spreadsheet information for specific sites, begin opting out FIRST for the sites that show PII in the search result description.  Document what you do for each website and record the date in the spreadsheet.</a:t>
            </a:r>
          </a:p>
          <a:p>
            <a:r>
              <a:rPr lang="en-US" dirty="0"/>
              <a:t>  The major websites should be the next priority.  (Smaller sites use their data.)   They include </a:t>
            </a:r>
            <a:r>
              <a:rPr lang="en-US" dirty="0" err="1"/>
              <a:t>Intelius</a:t>
            </a:r>
            <a:r>
              <a:rPr lang="en-US" dirty="0"/>
              <a:t>, </a:t>
            </a:r>
            <a:r>
              <a:rPr lang="en-US" dirty="0" err="1"/>
              <a:t>PeopleFinders</a:t>
            </a:r>
            <a:r>
              <a:rPr lang="en-US" dirty="0"/>
              <a:t>, PeopleSmart, </a:t>
            </a:r>
            <a:r>
              <a:rPr lang="en-US" dirty="0" err="1"/>
              <a:t>Spokeo</a:t>
            </a:r>
            <a:r>
              <a:rPr lang="en-US" dirty="0"/>
              <a:t>, and White Pages and probably showed up on the first pages of your searches. See the hierarchical listing in the Workbook on the yellow tab.</a:t>
            </a:r>
          </a:p>
          <a:p>
            <a:r>
              <a:rPr lang="en-US" dirty="0"/>
              <a:t>For now, ignore any site in the spreadsheet that doesn’t show up in search results.  Your first goal is to clear up the search results. </a:t>
            </a:r>
          </a:p>
        </p:txBody>
      </p:sp>
    </p:spTree>
    <p:extLst>
      <p:ext uri="{BB962C8B-B14F-4D97-AF65-F5344CB8AC3E}">
        <p14:creationId xmlns:p14="http://schemas.microsoft.com/office/powerpoint/2010/main" val="3878202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3DE7C-04FC-4848-8BEE-F38FBE9F7312}"/>
              </a:ext>
            </a:extLst>
          </p:cNvPr>
          <p:cNvSpPr>
            <a:spLocks noGrp="1"/>
          </p:cNvSpPr>
          <p:nvPr>
            <p:ph type="title"/>
          </p:nvPr>
        </p:nvSpPr>
        <p:spPr/>
        <p:txBody>
          <a:bodyPr/>
          <a:lstStyle/>
          <a:p>
            <a:r>
              <a:rPr lang="en-US" dirty="0"/>
              <a:t>Helpful tips to remember as you work</a:t>
            </a:r>
          </a:p>
        </p:txBody>
      </p:sp>
      <p:sp>
        <p:nvSpPr>
          <p:cNvPr id="3" name="Content Placeholder 2">
            <a:extLst>
              <a:ext uri="{FF2B5EF4-FFF2-40B4-BE49-F238E27FC236}">
                <a16:creationId xmlns:a16="http://schemas.microsoft.com/office/drawing/2014/main" id="{235BA487-442D-43F6-98AC-3A3860174AD0}"/>
              </a:ext>
            </a:extLst>
          </p:cNvPr>
          <p:cNvSpPr>
            <a:spLocks noGrp="1"/>
          </p:cNvSpPr>
          <p:nvPr>
            <p:ph idx="1"/>
          </p:nvPr>
        </p:nvSpPr>
        <p:spPr>
          <a:xfrm>
            <a:off x="1141412" y="2249487"/>
            <a:ext cx="9905999" cy="4058716"/>
          </a:xfrm>
        </p:spPr>
        <p:txBody>
          <a:bodyPr>
            <a:normAutofit lnSpcReduction="10000"/>
          </a:bodyPr>
          <a:lstStyle/>
          <a:p>
            <a:r>
              <a:rPr lang="en-US" dirty="0"/>
              <a:t>Companies make this process as tedious as possible to discourage you from opting out of their website.  Don’t give up.  Use their online instructions, then email, and finally call them when necessary.  </a:t>
            </a:r>
          </a:p>
          <a:p>
            <a:r>
              <a:rPr lang="en-US" dirty="0"/>
              <a:t>Search periodically for new information.  New companies are created daily to violate your personal privacy. </a:t>
            </a:r>
          </a:p>
          <a:p>
            <a:r>
              <a:rPr lang="en-US" dirty="0"/>
              <a:t>If you find your information on a site not listed in the spreadsheet and you can’t locate a way to opt out, search whois.com for the owner of the website/domain.  Sometimes you can find information about contacting the owner directly.  </a:t>
            </a:r>
          </a:p>
          <a:p>
            <a:endParaRPr lang="en-US" dirty="0"/>
          </a:p>
        </p:txBody>
      </p:sp>
    </p:spTree>
    <p:extLst>
      <p:ext uri="{BB962C8B-B14F-4D97-AF65-F5344CB8AC3E}">
        <p14:creationId xmlns:p14="http://schemas.microsoft.com/office/powerpoint/2010/main" val="2933001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6B3F-5C25-4026-B14D-D36E1C42C1D4}"/>
              </a:ext>
            </a:extLst>
          </p:cNvPr>
          <p:cNvSpPr>
            <a:spLocks noGrp="1"/>
          </p:cNvSpPr>
          <p:nvPr>
            <p:ph type="title"/>
          </p:nvPr>
        </p:nvSpPr>
        <p:spPr/>
        <p:txBody>
          <a:bodyPr/>
          <a:lstStyle/>
          <a:p>
            <a:r>
              <a:rPr lang="en-US" dirty="0"/>
              <a:t>Things to think about before the next pcs</a:t>
            </a:r>
          </a:p>
        </p:txBody>
      </p:sp>
      <p:sp>
        <p:nvSpPr>
          <p:cNvPr id="3" name="Content Placeholder 2">
            <a:extLst>
              <a:ext uri="{FF2B5EF4-FFF2-40B4-BE49-F238E27FC236}">
                <a16:creationId xmlns:a16="http://schemas.microsoft.com/office/drawing/2014/main" id="{087B6441-6DCC-46BE-8B29-A74796451DF9}"/>
              </a:ext>
            </a:extLst>
          </p:cNvPr>
          <p:cNvSpPr>
            <a:spLocks noGrp="1"/>
          </p:cNvSpPr>
          <p:nvPr>
            <p:ph sz="half" idx="1"/>
          </p:nvPr>
        </p:nvSpPr>
        <p:spPr>
          <a:xfrm>
            <a:off x="1141410" y="1812022"/>
            <a:ext cx="4878389" cy="4345710"/>
          </a:xfrm>
        </p:spPr>
        <p:txBody>
          <a:bodyPr>
            <a:normAutofit/>
          </a:bodyPr>
          <a:lstStyle/>
          <a:p>
            <a:r>
              <a:rPr lang="en-US" dirty="0"/>
              <a:t>Use a Post Office Box for your forwarding address. </a:t>
            </a:r>
          </a:p>
          <a:p>
            <a:r>
              <a:rPr lang="en-US" dirty="0"/>
              <a:t>PO boxes can be reserved online before you arrive at your new destination.</a:t>
            </a:r>
          </a:p>
          <a:p>
            <a:r>
              <a:rPr lang="en-US" dirty="0"/>
              <a:t>Update your address (online, phone, or written) with companies you do business with right before moving.  </a:t>
            </a:r>
          </a:p>
        </p:txBody>
      </p:sp>
      <p:sp>
        <p:nvSpPr>
          <p:cNvPr id="4" name="Content Placeholder 3">
            <a:extLst>
              <a:ext uri="{FF2B5EF4-FFF2-40B4-BE49-F238E27FC236}">
                <a16:creationId xmlns:a16="http://schemas.microsoft.com/office/drawing/2014/main" id="{29FAD2DD-7B47-4879-B562-CB4722822DAA}"/>
              </a:ext>
            </a:extLst>
          </p:cNvPr>
          <p:cNvSpPr>
            <a:spLocks noGrp="1"/>
          </p:cNvSpPr>
          <p:nvPr>
            <p:ph sz="half" idx="2"/>
          </p:nvPr>
        </p:nvSpPr>
        <p:spPr>
          <a:xfrm>
            <a:off x="6172200" y="1812022"/>
            <a:ext cx="4875211" cy="4345710"/>
          </a:xfrm>
        </p:spPr>
        <p:txBody>
          <a:bodyPr>
            <a:normAutofit/>
          </a:bodyPr>
          <a:lstStyle/>
          <a:p>
            <a:r>
              <a:rPr lang="en-US" dirty="0"/>
              <a:t>Use false names or initials for magazine subscriptions and catalogs.  My cat loves catalogs. </a:t>
            </a:r>
          </a:p>
          <a:p>
            <a:r>
              <a:rPr lang="en-US" dirty="0"/>
              <a:t> Have an email account designated for shopping cards.  Use false names for these.  Don’t attach them to your cell phone numbers or use their apps.  </a:t>
            </a:r>
          </a:p>
        </p:txBody>
      </p:sp>
    </p:spTree>
    <p:extLst>
      <p:ext uri="{BB962C8B-B14F-4D97-AF65-F5344CB8AC3E}">
        <p14:creationId xmlns:p14="http://schemas.microsoft.com/office/powerpoint/2010/main" val="783672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A581A-1F38-4CE1-98D0-D5BFFEBAF7B4}"/>
              </a:ext>
            </a:extLst>
          </p:cNvPr>
          <p:cNvSpPr>
            <a:spLocks noGrp="1"/>
          </p:cNvSpPr>
          <p:nvPr>
            <p:ph type="title"/>
          </p:nvPr>
        </p:nvSpPr>
        <p:spPr/>
        <p:txBody>
          <a:bodyPr/>
          <a:lstStyle/>
          <a:p>
            <a:r>
              <a:rPr lang="en-US" dirty="0"/>
              <a:t>Things to think about before the next pcs</a:t>
            </a:r>
          </a:p>
        </p:txBody>
      </p:sp>
      <p:sp>
        <p:nvSpPr>
          <p:cNvPr id="3" name="Content Placeholder 2">
            <a:extLst>
              <a:ext uri="{FF2B5EF4-FFF2-40B4-BE49-F238E27FC236}">
                <a16:creationId xmlns:a16="http://schemas.microsoft.com/office/drawing/2014/main" id="{5D87A968-1D49-4F03-88CF-5786262F8F87}"/>
              </a:ext>
            </a:extLst>
          </p:cNvPr>
          <p:cNvSpPr>
            <a:spLocks noGrp="1"/>
          </p:cNvSpPr>
          <p:nvPr>
            <p:ph sz="half" idx="1"/>
          </p:nvPr>
        </p:nvSpPr>
        <p:spPr>
          <a:xfrm>
            <a:off x="1141410" y="1895913"/>
            <a:ext cx="4878389" cy="4215520"/>
          </a:xfrm>
        </p:spPr>
        <p:txBody>
          <a:bodyPr>
            <a:normAutofit lnSpcReduction="10000"/>
          </a:bodyPr>
          <a:lstStyle/>
          <a:p>
            <a:r>
              <a:rPr lang="en-US" dirty="0"/>
              <a:t>What is your new state’s policy regarding releasing public information?  </a:t>
            </a:r>
          </a:p>
          <a:p>
            <a:r>
              <a:rPr lang="en-US" dirty="0"/>
              <a:t>What is the policy of your home of record?  Contact them, if necessary. </a:t>
            </a:r>
          </a:p>
          <a:p>
            <a:r>
              <a:rPr lang="en-US" dirty="0"/>
              <a:t>Complete any exemption paperwork when you register for anything in the state, when possible.</a:t>
            </a:r>
          </a:p>
          <a:p>
            <a:pPr marL="0" indent="0">
              <a:buNone/>
            </a:pPr>
            <a:endParaRPr lang="en-US" dirty="0"/>
          </a:p>
        </p:txBody>
      </p:sp>
      <p:sp>
        <p:nvSpPr>
          <p:cNvPr id="4" name="Content Placeholder 3">
            <a:extLst>
              <a:ext uri="{FF2B5EF4-FFF2-40B4-BE49-F238E27FC236}">
                <a16:creationId xmlns:a16="http://schemas.microsoft.com/office/drawing/2014/main" id="{3C10187D-0E89-44DF-85FB-C00370895723}"/>
              </a:ext>
            </a:extLst>
          </p:cNvPr>
          <p:cNvSpPr>
            <a:spLocks noGrp="1"/>
          </p:cNvSpPr>
          <p:nvPr>
            <p:ph sz="half" idx="2"/>
          </p:nvPr>
        </p:nvSpPr>
        <p:spPr>
          <a:xfrm>
            <a:off x="6172200" y="1895913"/>
            <a:ext cx="5124691" cy="4516461"/>
          </a:xfrm>
        </p:spPr>
        <p:txBody>
          <a:bodyPr>
            <a:normAutofit lnSpcReduction="10000"/>
          </a:bodyPr>
          <a:lstStyle/>
          <a:p>
            <a:r>
              <a:rPr lang="en-US" dirty="0"/>
              <a:t>Ask companies about their privacy policies about your PII before signing up.  Ask to opt-out up front before giving them any information or doing business with them.</a:t>
            </a:r>
          </a:p>
          <a:p>
            <a:r>
              <a:rPr lang="en-US" dirty="0"/>
              <a:t>Always give them as little information as possible.  </a:t>
            </a:r>
          </a:p>
          <a:p>
            <a:r>
              <a:rPr lang="en-US" dirty="0"/>
              <a:t>Consider having a land line so you don’t have to give out your cell phone numbers.  </a:t>
            </a:r>
          </a:p>
        </p:txBody>
      </p:sp>
    </p:spTree>
    <p:extLst>
      <p:ext uri="{BB962C8B-B14F-4D97-AF65-F5344CB8AC3E}">
        <p14:creationId xmlns:p14="http://schemas.microsoft.com/office/powerpoint/2010/main" val="3858782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0</TotalTime>
  <Words>892</Words>
  <Application>Microsoft Office PowerPoint</Application>
  <PresentationFormat>Widescreen</PresentationFormat>
  <Paragraphs>76</Paragraphs>
  <Slides>13</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Trebuchet MS</vt:lpstr>
      <vt:lpstr>Tw Cen MT</vt:lpstr>
      <vt:lpstr>Wingdings</vt:lpstr>
      <vt:lpstr>Circuit</vt:lpstr>
      <vt:lpstr>Preserving your privacy</vt:lpstr>
      <vt:lpstr>Why worry about your privacy?</vt:lpstr>
      <vt:lpstr>Why privacy matters:  Glenn greenwald TedTalk Link</vt:lpstr>
      <vt:lpstr>Where does the Online Pii come from? </vt:lpstr>
      <vt:lpstr>Where does the Online Pii come from? </vt:lpstr>
      <vt:lpstr>What pii did I most want removed?</vt:lpstr>
      <vt:lpstr>Tips for beginning</vt:lpstr>
      <vt:lpstr>Initial searches for family member names</vt:lpstr>
      <vt:lpstr>Steps to take now that you see who is making money by violating your privacy</vt:lpstr>
      <vt:lpstr>Steps to take now that you see who is making money by violating your privacy</vt:lpstr>
      <vt:lpstr>Helpful tips to remember as you work</vt:lpstr>
      <vt:lpstr>Things to think about before the next pcs</vt:lpstr>
      <vt:lpstr>Things to think about before the next pcs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2017-10-17T19:36:02Z</dcterms:created>
  <dcterms:modified xsi:type="dcterms:W3CDTF">2017-10-17T19:36:18Z</dcterms:modified>
</cp:coreProperties>
</file>